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19" r:id="rId3"/>
    <p:sldId id="322" r:id="rId4"/>
    <p:sldId id="261" r:id="rId5"/>
    <p:sldId id="323" r:id="rId6"/>
    <p:sldId id="265" r:id="rId7"/>
    <p:sldId id="278" r:id="rId8"/>
    <p:sldId id="277" r:id="rId9"/>
    <p:sldId id="326" r:id="rId10"/>
    <p:sldId id="331" r:id="rId11"/>
    <p:sldId id="325" r:id="rId12"/>
    <p:sldId id="262" r:id="rId13"/>
    <p:sldId id="327" r:id="rId14"/>
    <p:sldId id="266" r:id="rId15"/>
    <p:sldId id="279" r:id="rId16"/>
    <p:sldId id="333" r:id="rId17"/>
    <p:sldId id="332" r:id="rId18"/>
    <p:sldId id="281" r:id="rId19"/>
    <p:sldId id="280" r:id="rId20"/>
    <p:sldId id="328" r:id="rId21"/>
    <p:sldId id="335" r:id="rId22"/>
    <p:sldId id="334" r:id="rId23"/>
    <p:sldId id="267" r:id="rId24"/>
    <p:sldId id="329" r:id="rId25"/>
    <p:sldId id="330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549B-687A-1940-A87F-09A4EEB69D9B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FF375-0B3E-3548-83CD-EDC7189E2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0537-4CCA-B142-99B6-AADBD55B8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3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different aligners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33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chr</a:t>
            </a:r>
            <a:r>
              <a:rPr lang="en-US" dirty="0"/>
              <a:t>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A64C-FA8D-3443-9A29-715C2C9C0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32A12-72B7-874B-BF8F-34A519363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6510-3CE6-A343-9FF0-6F3FDD1F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17E6-F2DC-1D48-9F0C-7F83C2FD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BA644-A010-C140-8F04-6631964F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3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2720-2A01-E64E-B2B6-4A0F95A4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7E28D-910E-294F-BA74-534C99D24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9831C-1083-1445-B69D-E3F6C762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3D9F-B470-514A-8476-33A95A6A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F09D9-C08B-314D-A001-30883331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E5AF-5750-F944-8B60-301B0985C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BA695-04A7-A240-AA7F-85525CBA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FB2D-C3D2-5040-8E47-B3029E61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969B-564D-294F-9C40-2E316A0C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EDF6D-784E-4F44-A34A-8465079D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6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A923-A47A-204C-A2EE-CC1BEF1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562E-160D-924C-9643-949C2375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2E1A0-B22B-E94D-98FA-7FFE1648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5A954-D104-A841-8ED2-9E1215D1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47B9-B602-F04F-BD7B-902286C7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1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3EFB-C11A-3844-9038-48FBA6D5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0DA4B-253F-3B44-8EC5-882ACAE93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D3AB-FA05-F648-8E61-0D609458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45885-7806-954B-85C9-C251EE4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C392-604E-0548-B848-9EC88ED0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8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8691-1528-8D45-8D41-4CCA85E0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AB0C-A58C-5641-9AA9-40550DF00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23A6A-D7AA-6941-995F-9F9E8162B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B886B-AF2A-524A-B734-A60D1C93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36805-77FA-F446-A8AC-2AD28E4F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C7019-2AC2-0C44-A11E-B8906FA7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4A2C-4BC7-0B46-AB1E-422BB84A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22134-C4E2-D240-B2A8-7536C1DD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8B190-5DBC-AE41-9B55-322777BBF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94CA5-8425-804D-900D-9846C0DFE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9B787-FE09-094E-A47A-19BCA21E4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3984F-6663-C840-A265-9E6C4D60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FED1E6-4199-334D-9BCB-111C70BB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F9BE4-8845-8F43-AB3E-7917C7A2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7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389B-6D6C-404F-99B5-0A69C819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5CB24-CF7C-E54F-92B7-45B0F08F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A775D-0F96-224E-93E8-4C4290B7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9ED90-3D45-B545-97EF-A86D1C79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E36CF-7F03-4543-A9DD-4B25CA71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F69E7-0C36-7640-88D0-051E0A8B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FABB0-EECE-F047-8372-B46D6584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C462-76F6-6D4D-981F-0A3E3A2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8409-C3F1-B54E-975B-201C3590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49F3-B2B4-4143-9933-D57DFF60D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EFC85-73ED-4441-921D-527206AD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CB87-68E0-324C-A673-CA44FFD3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D415-0954-C944-BE7B-C57F3BAD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5984-8A4A-7842-8824-D9AEF029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97E2C-2FEE-0647-8099-32C2344F1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B2AE4-5BAC-5246-AB60-7AA994D5F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FE9BB-0567-4F46-A010-56C81F4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2E735-144F-1246-8719-8949CF7F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B2511-CD82-0D4F-84B9-1B7580DC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2F169-2D2E-0D4D-9A86-5DF8863D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1D87A-8B4F-5144-A9C7-582328675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1E36-C1A7-A34B-B47B-6114D8411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153D0-40AF-5A47-B914-FABA1D5CF464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AAD4-375C-7A48-B140-CB43B118B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4E09-ACD3-3443-9147-CF48C6892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broadinstitute.org/software/igv/downloa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-berg/rutter_lab_coding_bootcam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hyperlink" Target="http://quinlanlab.org/tutorials/samtools/samtool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uNID@notchpeak.chpc.utah.edu:~/__folder__/*bam" TargetMode="External"/><Relationship Id="rId2" Type="http://schemas.openxmlformats.org/officeDocument/2006/relationships/hyperlink" Target="mailto:uNID@notchpeak.chpc.utah.edu:~/__folder__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NA-Seq#/media/File:Journal.pcbi.1004393.g002.pn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red_quality_score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hyperlink" Target="https://en.wikipedia.org/wiki/Fred_Flintstone#/media/File:Fred_Flintstone.p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7534-EB2C-CA49-B836-8F348B2D3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Rutter Lab Isolation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B7B5-3EFA-264B-92C1-BEE5F4D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#4: Sequencing workflow and files</a:t>
            </a:r>
          </a:p>
        </p:txBody>
      </p:sp>
    </p:spTree>
    <p:extLst>
      <p:ext uri="{BB962C8B-B14F-4D97-AF65-F5344CB8AC3E}">
        <p14:creationId xmlns:p14="http://schemas.microsoft.com/office/powerpoint/2010/main" val="5345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CD2D-181C-CE41-A16D-6190146D6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fastp</a:t>
            </a:r>
            <a:r>
              <a:rPr lang="en-US" dirty="0"/>
              <a:t> –help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Short and long flag options</a:t>
            </a:r>
          </a:p>
          <a:p>
            <a:pPr lvl="1"/>
            <a:r>
              <a:rPr lang="en-US" dirty="0"/>
              <a:t>-o == --output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fastp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input.fastq</a:t>
            </a:r>
            <a:r>
              <a:rPr lang="en-US" dirty="0"/>
              <a:t> -o </a:t>
            </a:r>
            <a:r>
              <a:rPr lang="en-US" dirty="0" err="1"/>
              <a:t>processed_reads.fastq</a:t>
            </a:r>
            <a:r>
              <a:rPr lang="en-US" dirty="0"/>
              <a:t> -q 28 -l 17 -a ATCGCGATAGCTAGA</a:t>
            </a:r>
          </a:p>
          <a:p>
            <a:pPr marL="0" indent="0">
              <a:buNone/>
            </a:pPr>
            <a:r>
              <a:rPr lang="en-US" dirty="0"/>
              <a:t>	* If you ran 50 bp RNA-seq, maybe you want to set -l to 35 or 40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C72882-4175-E04B-8544-428D6D2A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reads for alignment</a:t>
            </a:r>
          </a:p>
        </p:txBody>
      </p:sp>
    </p:spTree>
    <p:extLst>
      <p:ext uri="{BB962C8B-B14F-4D97-AF65-F5344CB8AC3E}">
        <p14:creationId xmlns:p14="http://schemas.microsoft.com/office/powerpoint/2010/main" val="417001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AD92-AC19-E441-9416-56532DF29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genome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F2D9A-02B0-5445-8199-7CFCD02E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RNA-seq: we will have intron-spanning reads, so need software that can handle that</a:t>
            </a:r>
          </a:p>
          <a:p>
            <a:r>
              <a:rPr lang="en-US" dirty="0"/>
              <a:t>Genome seq: not worries about intron-spanning reads, so we have other options there</a:t>
            </a:r>
          </a:p>
          <a:p>
            <a:endParaRPr lang="en-US" dirty="0"/>
          </a:p>
          <a:p>
            <a:r>
              <a:rPr lang="en-US" dirty="0"/>
              <a:t>Indexing:</a:t>
            </a:r>
          </a:p>
          <a:p>
            <a:pPr lvl="1"/>
            <a:r>
              <a:rPr lang="en-US" dirty="0"/>
              <a:t>Compresses genome sequence to index of seed sequences and locations for fast search and determination of read coordinates</a:t>
            </a:r>
          </a:p>
          <a:p>
            <a:pPr lvl="1"/>
            <a:r>
              <a:rPr lang="en-US" dirty="0"/>
              <a:t>Google search: index of search keywords for fast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3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455C-4B3C-8948-9A16-ED6B1D2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AE85-B74A-8F42-A8DF-A1B6D7C2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&gt;record</a:t>
            </a:r>
          </a:p>
          <a:p>
            <a:pPr marL="0" indent="0">
              <a:buNone/>
            </a:pPr>
            <a:r>
              <a:rPr lang="en-US" dirty="0"/>
              <a:t>ATATGTGTATACTCTATAGAGAGGATCTAGAGTATAGC</a:t>
            </a:r>
          </a:p>
          <a:p>
            <a:pPr marL="0" indent="0">
              <a:buNone/>
            </a:pPr>
            <a:r>
              <a:rPr lang="en-US" dirty="0"/>
              <a:t>TCGCGTATAGAGATCTTCGCGATATAGAGAGTCTGCG</a:t>
            </a:r>
          </a:p>
          <a:p>
            <a:pPr marL="0" indent="0">
              <a:buNone/>
            </a:pPr>
            <a:r>
              <a:rPr lang="en-US" dirty="0"/>
              <a:t>AAGGCTCTCGCGCGCAAAGAGAGAGATATTCGCGC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10306-A7F5-D149-A62A-894E63E6F03A}"/>
              </a:ext>
            </a:extLst>
          </p:cNvPr>
          <p:cNvSpPr txBox="1"/>
          <p:nvPr/>
        </p:nvSpPr>
        <p:spPr>
          <a:xfrm>
            <a:off x="838200" y="4498427"/>
            <a:ext cx="5579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Genome sequence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Required input for reference file creation</a:t>
            </a:r>
          </a:p>
        </p:txBody>
      </p:sp>
    </p:spTree>
    <p:extLst>
      <p:ext uri="{BB962C8B-B14F-4D97-AF65-F5344CB8AC3E}">
        <p14:creationId xmlns:p14="http://schemas.microsoft.com/office/powerpoint/2010/main" val="162548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EB71-86E5-C548-BBBD-EF55203A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reads to genome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5ADF2-99DD-5C43-B8AD-F9AE0920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$ STAR --</a:t>
            </a:r>
            <a:r>
              <a:rPr lang="en-US" sz="2000" dirty="0" err="1"/>
              <a:t>runMode</a:t>
            </a:r>
            <a:r>
              <a:rPr lang="en-US" sz="2000" dirty="0"/>
              <a:t> </a:t>
            </a:r>
            <a:r>
              <a:rPr lang="en-US" sz="2000" dirty="0" err="1"/>
              <a:t>genomeGenerate</a:t>
            </a:r>
            <a:r>
              <a:rPr lang="en-US" sz="2000" dirty="0"/>
              <a:t> --</a:t>
            </a:r>
            <a:r>
              <a:rPr lang="en-US" sz="2000" dirty="0" err="1"/>
              <a:t>genomeDir</a:t>
            </a:r>
            <a:r>
              <a:rPr lang="en-US" sz="2000" dirty="0"/>
              <a:t> /path/to/output --</a:t>
            </a:r>
            <a:r>
              <a:rPr lang="en-US" sz="2000" dirty="0" err="1"/>
              <a:t>genomeFastaFiles</a:t>
            </a:r>
            <a:r>
              <a:rPr lang="en-US" sz="2000" dirty="0"/>
              <a:t>  /path/to/genome/</a:t>
            </a:r>
            <a:r>
              <a:rPr lang="en-US" sz="2000" dirty="0" err="1"/>
              <a:t>fastas</a:t>
            </a:r>
            <a:r>
              <a:rPr lang="en-US" sz="2000" dirty="0"/>
              <a:t> –</a:t>
            </a:r>
            <a:r>
              <a:rPr lang="en-US" sz="2000" dirty="0" err="1"/>
              <a:t>sjdbGTFfile</a:t>
            </a:r>
            <a:r>
              <a:rPr lang="en-US" sz="2000" dirty="0"/>
              <a:t> /path/to/</a:t>
            </a:r>
            <a:r>
              <a:rPr lang="en-US" sz="2000" dirty="0" err="1"/>
              <a:t>gtf.gtf</a:t>
            </a:r>
            <a:r>
              <a:rPr lang="en-US" sz="2000" dirty="0"/>
              <a:t> --</a:t>
            </a:r>
            <a:r>
              <a:rPr lang="en-US" sz="2000" dirty="0" err="1"/>
              <a:t>runThreadN</a:t>
            </a:r>
            <a:r>
              <a:rPr lang="en-US" sz="2000" dirty="0"/>
              <a:t> 40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Genome directory: where do we want to output the index files?</a:t>
            </a:r>
          </a:p>
          <a:p>
            <a:r>
              <a:rPr lang="en-US" sz="2000" dirty="0"/>
              <a:t>Genome FASTA files: Where are the genome FASTA files needed to build the index?</a:t>
            </a:r>
          </a:p>
          <a:p>
            <a:r>
              <a:rPr lang="en-US" sz="2000" dirty="0"/>
              <a:t>Splice junction GTF file: If processing RNA-seq, we need a map of known splice junctions to optimize building an index that incorporates this information</a:t>
            </a:r>
          </a:p>
          <a:p>
            <a:r>
              <a:rPr lang="en-US" sz="2000" dirty="0"/>
              <a:t>Threads: Split the job into multiple smaller jobs and execute </a:t>
            </a:r>
            <a:r>
              <a:rPr lang="en-US" sz="2000" dirty="0" err="1"/>
              <a:t>simulateously</a:t>
            </a:r>
            <a:endParaRPr lang="en-US" sz="2000" dirty="0"/>
          </a:p>
          <a:p>
            <a:pPr lvl="1"/>
            <a:r>
              <a:rPr lang="en-US" sz="1600" dirty="0"/>
              <a:t>The supercomputer normally gives you 32-64 cores for job, so you can speed up these long steps </a:t>
            </a:r>
          </a:p>
          <a:p>
            <a:pPr lvl="1"/>
            <a:endParaRPr lang="en-US" sz="1600" dirty="0"/>
          </a:p>
          <a:p>
            <a:r>
              <a:rPr lang="en-US" sz="2000" dirty="0"/>
              <a:t>If we don’t have a GTF file for our organism, we can run two-pass alignment (discussed later)</a:t>
            </a:r>
          </a:p>
        </p:txBody>
      </p:sp>
    </p:spTree>
    <p:extLst>
      <p:ext uri="{BB962C8B-B14F-4D97-AF65-F5344CB8AC3E}">
        <p14:creationId xmlns:p14="http://schemas.microsoft.com/office/powerpoint/2010/main" val="416627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9C8F-423E-D94A-9614-66E4D627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BAM/SAM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8226-A183-904A-B069-8FDB0D4C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alignment file</a:t>
            </a:r>
          </a:p>
          <a:p>
            <a:r>
              <a:rPr lang="en-US" dirty="0"/>
              <a:t>Binary sequence alignment file (using “cat” will print binary gibberish)</a:t>
            </a:r>
          </a:p>
          <a:p>
            <a:r>
              <a:rPr lang="en-US" dirty="0"/>
              <a:t>Tab-delimited</a:t>
            </a:r>
          </a:p>
          <a:p>
            <a:endParaRPr lang="en-US" dirty="0"/>
          </a:p>
          <a:p>
            <a:r>
              <a:rPr lang="en-US" dirty="0"/>
              <a:t>To view BAM files, we need </a:t>
            </a:r>
            <a:r>
              <a:rPr lang="en-US" dirty="0" err="1"/>
              <a:t>samtools</a:t>
            </a:r>
            <a:r>
              <a:rPr lang="en-US" dirty="0"/>
              <a:t> (downloaded previously)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view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sample.bam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| column -t -s $'\t' | less -N -S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1800" dirty="0"/>
              <a:t>separate out data by tabs</a:t>
            </a:r>
          </a:p>
        </p:txBody>
      </p:sp>
    </p:spTree>
    <p:extLst>
      <p:ext uri="{BB962C8B-B14F-4D97-AF65-F5344CB8AC3E}">
        <p14:creationId xmlns:p14="http://schemas.microsoft.com/office/powerpoint/2010/main" val="354116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BFBA-ED73-B647-9612-1DF92F34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aligned BAM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DDBCC-3F8E-C341-A1F7-F3CED1896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samtools</a:t>
            </a:r>
            <a:r>
              <a:rPr lang="en-US" dirty="0"/>
              <a:t> view </a:t>
            </a:r>
            <a:r>
              <a:rPr lang="en-US" dirty="0" err="1"/>
              <a:t>sample_transcriptome.bam</a:t>
            </a:r>
            <a:r>
              <a:rPr lang="en-US" dirty="0"/>
              <a:t> | head –n 20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previous format, but alignments are made directly to transcriptome reference (GTF) instead of chromosome coordinates</a:t>
            </a:r>
          </a:p>
          <a:p>
            <a:r>
              <a:rPr lang="en-US" dirty="0"/>
              <a:t>Can be faster, but may miss information</a:t>
            </a:r>
          </a:p>
          <a:p>
            <a:r>
              <a:rPr lang="en-US" dirty="0"/>
              <a:t>Each alignment style needs to be considered in downstream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87548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59CD-616F-C347-BF8A-96D58FA2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Two-pass alignment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C5A1-08B9-1942-899F-6E09C1339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index with no splice junction information</a:t>
            </a:r>
          </a:p>
          <a:p>
            <a:r>
              <a:rPr lang="en-US" dirty="0"/>
              <a:t>Take putative splice junctions found through alignment</a:t>
            </a:r>
          </a:p>
          <a:p>
            <a:r>
              <a:rPr lang="en-US" dirty="0"/>
              <a:t>Re-build index</a:t>
            </a:r>
          </a:p>
          <a:p>
            <a:r>
              <a:rPr lang="en-US" dirty="0"/>
              <a:t>Re-align</a:t>
            </a:r>
          </a:p>
          <a:p>
            <a:endParaRPr lang="en-US" dirty="0"/>
          </a:p>
          <a:p>
            <a:r>
              <a:rPr lang="en-US" dirty="0"/>
              <a:t>Much longer, but sometimes necessary</a:t>
            </a:r>
          </a:p>
        </p:txBody>
      </p:sp>
    </p:spTree>
    <p:extLst>
      <p:ext uri="{BB962C8B-B14F-4D97-AF65-F5344CB8AC3E}">
        <p14:creationId xmlns:p14="http://schemas.microsoft.com/office/powerpoint/2010/main" val="332409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89E0-4E00-F941-9565-37CFBB03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 straight from transcriptome-alignment of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30C2-063D-214F-B7D0-4B2D0A754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to isoform abundance</a:t>
            </a:r>
          </a:p>
          <a:p>
            <a:r>
              <a:rPr lang="en-US" dirty="0"/>
              <a:t>Uses GTF to build index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Will miss information on expression if not annotated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US" dirty="0" err="1"/>
              <a:t>Kallisto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0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3A66-8733-EE4D-BA80-F794626E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read alignment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C1632-1A11-3B4F-9658-A5D95934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IGV: </a:t>
            </a:r>
            <a:r>
              <a:rPr lang="en-US" dirty="0">
                <a:hlinkClick r:id="rId2"/>
              </a:rPr>
              <a:t>https://software.broadinstitute.org/software/igv/download</a:t>
            </a:r>
            <a:endParaRPr lang="en-US" dirty="0"/>
          </a:p>
          <a:p>
            <a:r>
              <a:rPr lang="en-US" dirty="0"/>
              <a:t>Index BAM file: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filename.bam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Essential creating a map of the file for quicker searching</a:t>
            </a:r>
          </a:p>
        </p:txBody>
      </p:sp>
    </p:spTree>
    <p:extLst>
      <p:ext uri="{BB962C8B-B14F-4D97-AF65-F5344CB8AC3E}">
        <p14:creationId xmlns:p14="http://schemas.microsoft.com/office/powerpoint/2010/main" val="139912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2E0-1D31-B646-88D0-1DEF86F1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2F10-DAAC-484F-9CC2-6631AF6D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1754"/>
          </a:xfrm>
        </p:spPr>
        <p:txBody>
          <a:bodyPr/>
          <a:lstStyle/>
          <a:p>
            <a:r>
              <a:rPr lang="en-US" dirty="0"/>
              <a:t>Tool for exploring read pile-ups for sequencing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681B1-D76A-B146-990E-1A394121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3" y="2596056"/>
            <a:ext cx="6371493" cy="40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9-A2BA-C743-9C28-3F8F66D7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21" y="2103437"/>
            <a:ext cx="10515600" cy="1325563"/>
          </a:xfrm>
        </p:spPr>
        <p:txBody>
          <a:bodyPr/>
          <a:lstStyle/>
          <a:p>
            <a:r>
              <a:rPr lang="en-US" dirty="0"/>
              <a:t>Access the slides and files here: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3121B-F976-974C-8963-03F6AF4F9F81}"/>
              </a:ext>
            </a:extLst>
          </p:cNvPr>
          <p:cNvSpPr/>
          <p:nvPr/>
        </p:nvSpPr>
        <p:spPr>
          <a:xfrm>
            <a:off x="1316390" y="3038855"/>
            <a:ext cx="9559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https://github.com/j-berg/rutter_lab_coding_bootcamp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11636-F074-7243-9394-FAA18EA83F11}"/>
              </a:ext>
            </a:extLst>
          </p:cNvPr>
          <p:cNvSpPr txBox="1"/>
          <p:nvPr/>
        </p:nvSpPr>
        <p:spPr>
          <a:xfrm>
            <a:off x="610203" y="4072030"/>
            <a:ext cx="1097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Or on fileserver at LAB INFO &gt; Jordan’s Coding Bootcamp &gt; Zoom</a:t>
            </a:r>
          </a:p>
        </p:txBody>
      </p:sp>
    </p:spTree>
    <p:extLst>
      <p:ext uri="{BB962C8B-B14F-4D97-AF65-F5344CB8AC3E}">
        <p14:creationId xmlns:p14="http://schemas.microsoft.com/office/powerpoint/2010/main" val="331033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3C1A-D714-E346-9E6B-72A40333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879A5-5D19-CC49-ABFA-9BFA6151F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</a:t>
            </a:r>
            <a:r>
              <a:rPr lang="en-US" dirty="0" err="1"/>
              <a:t>Kallisto</a:t>
            </a:r>
            <a:r>
              <a:rPr lang="en-US" dirty="0"/>
              <a:t>, but if we are quantifying from BAM files, may want to use read quantification tools</a:t>
            </a:r>
          </a:p>
          <a:p>
            <a:pPr lvl="1"/>
            <a:r>
              <a:rPr lang="en-US" dirty="0"/>
              <a:t>Will only give metrics at the gene level</a:t>
            </a:r>
          </a:p>
          <a:p>
            <a:pPr lvl="1"/>
            <a:r>
              <a:rPr lang="en-US" dirty="0"/>
              <a:t>Can specify region to quantify from (whole transcript, exons, CDS)</a:t>
            </a:r>
          </a:p>
          <a:p>
            <a:pPr lvl="1"/>
            <a:r>
              <a:rPr lang="en-US" dirty="0"/>
              <a:t>BAM files contain coordinates, uses these coordinates with GTF reference to determine which gene a read belongs to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9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4DD9-B6E4-9845-9948-A89AD1F4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93A8A-63B0-8E4F-AA75-C2A8DCD0D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Alignment files are hefty, need to sort them to make for easier handling of downstream tools</a:t>
            </a:r>
          </a:p>
          <a:p>
            <a:r>
              <a:rPr lang="en-US" dirty="0"/>
              <a:t>Can sort by read name or by genome coordinates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samtools</a:t>
            </a:r>
            <a:r>
              <a:rPr lang="en-US" dirty="0"/>
              <a:t> sort --threads 20 -o </a:t>
            </a:r>
            <a:r>
              <a:rPr lang="en-US" dirty="0" err="1"/>
              <a:t>sorted.bam</a:t>
            </a:r>
            <a:r>
              <a:rPr lang="en-US" dirty="0"/>
              <a:t> </a:t>
            </a:r>
            <a:r>
              <a:rPr lang="en-US" dirty="0" err="1"/>
              <a:t>input.bam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By default, sorts by coordinates</a:t>
            </a:r>
          </a:p>
          <a:p>
            <a:pPr marL="0" indent="0">
              <a:buNone/>
            </a:pPr>
            <a:r>
              <a:rPr lang="en-US" dirty="0"/>
              <a:t>	Add ”-n” for sorting by name</a:t>
            </a:r>
          </a:p>
        </p:txBody>
      </p:sp>
    </p:spTree>
    <p:extLst>
      <p:ext uri="{BB962C8B-B14F-4D97-AF65-F5344CB8AC3E}">
        <p14:creationId xmlns:p14="http://schemas.microsoft.com/office/powerpoint/2010/main" val="350358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02DA-DDBB-B445-B4A0-B683AD81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E1DC-7521-7945-BE10-0D469657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htseq</a:t>
            </a:r>
            <a:r>
              <a:rPr lang="en-US" dirty="0"/>
              <a:t>-count -f bam -m intersection-nonempty -t exon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gene_id</a:t>
            </a:r>
            <a:r>
              <a:rPr lang="en-US" dirty="0"/>
              <a:t> -r pos </a:t>
            </a:r>
            <a:r>
              <a:rPr lang="en-US" dirty="0" err="1"/>
              <a:t>input_file.bam</a:t>
            </a:r>
            <a:r>
              <a:rPr lang="en-US" dirty="0"/>
              <a:t> </a:t>
            </a:r>
            <a:r>
              <a:rPr lang="en-US" dirty="0" err="1"/>
              <a:t>transcriptome.gtf</a:t>
            </a:r>
            <a:r>
              <a:rPr lang="en-US" dirty="0"/>
              <a:t> &gt; </a:t>
            </a:r>
            <a:r>
              <a:rPr lang="en-US" dirty="0" err="1"/>
              <a:t>output.tsv</a:t>
            </a:r>
            <a:endParaRPr lang="en-US" dirty="0"/>
          </a:p>
          <a:p>
            <a:endParaRPr lang="en-US" dirty="0"/>
          </a:p>
          <a:p>
            <a:r>
              <a:rPr lang="en-US" dirty="0"/>
              <a:t>-f: input file type </a:t>
            </a:r>
          </a:p>
          <a:p>
            <a:r>
              <a:rPr lang="en-US" dirty="0"/>
              <a:t>-m: How do we want to quantify reads that overlap two genes? (see </a:t>
            </a:r>
            <a:r>
              <a:rPr lang="en-US" dirty="0" err="1"/>
              <a:t>htseq</a:t>
            </a:r>
            <a:r>
              <a:rPr lang="en-US" dirty="0"/>
              <a:t> documentation for more information)</a:t>
            </a:r>
          </a:p>
          <a:p>
            <a:r>
              <a:rPr lang="en-US" dirty="0"/>
              <a:t>-t: what feature do we want to quantify with?</a:t>
            </a:r>
          </a:p>
          <a:p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: What feature ID do we want to use </a:t>
            </a:r>
          </a:p>
          <a:p>
            <a:r>
              <a:rPr lang="en-US" dirty="0"/>
              <a:t>-r: How were alignment files sorted?</a:t>
            </a:r>
          </a:p>
          <a:p>
            <a:r>
              <a:rPr lang="en-US" dirty="0"/>
              <a:t>Give BAM file, then GTF file for reference</a:t>
            </a:r>
          </a:p>
          <a:p>
            <a:r>
              <a:rPr lang="en-US" dirty="0"/>
              <a:t>&gt;: Send alignment results to tab-delimited file</a:t>
            </a:r>
          </a:p>
        </p:txBody>
      </p:sp>
    </p:spTree>
    <p:extLst>
      <p:ext uri="{BB962C8B-B14F-4D97-AF65-F5344CB8AC3E}">
        <p14:creationId xmlns:p14="http://schemas.microsoft.com/office/powerpoint/2010/main" val="255894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0E7-392A-0C4E-8573-5F7C25FD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almighty .txt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70EF-2915-234E-BB1C-9F0B3EE8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Tabs (.txt, .</a:t>
            </a:r>
            <a:r>
              <a:rPr lang="en-US" dirty="0" err="1"/>
              <a:t>tsv</a:t>
            </a:r>
            <a:r>
              <a:rPr lang="en-US" dirty="0"/>
              <a:t>) over commas (.csv)</a:t>
            </a:r>
          </a:p>
          <a:p>
            <a:pPr lvl="1"/>
            <a:r>
              <a:rPr lang="en-US" dirty="0"/>
              <a:t>References how to determine how to segment the data into rows and columns</a:t>
            </a:r>
          </a:p>
          <a:p>
            <a:r>
              <a:rPr lang="en-US" dirty="0"/>
              <a:t>Bioinformatics software will almost always require or output plaintext files</a:t>
            </a:r>
          </a:p>
        </p:txBody>
      </p:sp>
    </p:spTree>
    <p:extLst>
      <p:ext uri="{BB962C8B-B14F-4D97-AF65-F5344CB8AC3E}">
        <p14:creationId xmlns:p14="http://schemas.microsoft.com/office/powerpoint/2010/main" val="21277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CFFE-5F89-9F47-90F6-AD06D2AB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6E7BF-D559-EE4A-9B0A-F93E8604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like </a:t>
            </a:r>
            <a:r>
              <a:rPr lang="en-US" dirty="0" err="1"/>
              <a:t>multiQC</a:t>
            </a:r>
            <a:endParaRPr lang="en-US" dirty="0"/>
          </a:p>
          <a:p>
            <a:pPr lvl="1"/>
            <a:r>
              <a:rPr lang="en-US" dirty="0"/>
              <a:t>Let’s look at an example</a:t>
            </a:r>
          </a:p>
          <a:p>
            <a:endParaRPr lang="en-US" dirty="0"/>
          </a:p>
          <a:p>
            <a:r>
              <a:rPr lang="en-US" dirty="0"/>
              <a:t>Add other metrics depending on experiment</a:t>
            </a:r>
          </a:p>
        </p:txBody>
      </p:sp>
    </p:spTree>
    <p:extLst>
      <p:ext uri="{BB962C8B-B14F-4D97-AF65-F5344CB8AC3E}">
        <p14:creationId xmlns:p14="http://schemas.microsoft.com/office/powerpoint/2010/main" val="125668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A892-4DF2-B24F-823C-B4A92CF6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 – are they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EC5D-B9CD-A44F-855C-B6FC2062C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3295" cy="4351338"/>
          </a:xfrm>
        </p:spPr>
        <p:txBody>
          <a:bodyPr/>
          <a:lstStyle/>
          <a:p>
            <a:r>
              <a:rPr lang="en-US" dirty="0"/>
              <a:t>Read the documentation – what does it do?</a:t>
            </a:r>
          </a:p>
          <a:p>
            <a:r>
              <a:rPr lang="en-US" dirty="0"/>
              <a:t>Does it do what you need it to?</a:t>
            </a:r>
          </a:p>
          <a:p>
            <a:r>
              <a:rPr lang="en-US" dirty="0"/>
              <a:t>Is it missing anything? Where can you find the missing parts?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39B9B-6EA8-4F4B-AFB3-5B5C8D6FB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506" y="1690688"/>
            <a:ext cx="5510553" cy="44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11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9E9E-B775-564B-8F40-3A8DDB00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36BAF-2FEE-3A4B-A212-A22F662B5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samtools</a:t>
            </a:r>
            <a:r>
              <a:rPr lang="en-US" dirty="0"/>
              <a:t> and BAM file format:</a:t>
            </a:r>
          </a:p>
          <a:p>
            <a:pPr lvl="1"/>
            <a:r>
              <a:rPr lang="en-US" dirty="0">
                <a:hlinkClick r:id="rId2"/>
              </a:rPr>
              <a:t>http://quinlanlab.org/tutorials/samtools/samtools.html</a:t>
            </a:r>
            <a:endParaRPr lang="en-US" dirty="0"/>
          </a:p>
          <a:p>
            <a:pPr lvl="1"/>
            <a:r>
              <a:rPr lang="en-US" dirty="0"/>
              <a:t>Skip sections 1.3 &amp; 1.4: </a:t>
            </a:r>
            <a:r>
              <a:rPr lang="en-US" dirty="0">
                <a:hlinkClick r:id="rId3"/>
              </a:rPr>
              <a:t>https://samtools.github.io/hts-specs/SAMv1.pdf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8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5356-8F35-ED4B-9085-65BD5CCF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scp</a:t>
            </a:r>
            <a:r>
              <a:rPr lang="en-US" dirty="0"/>
              <a:t> – secure copying between your computer and the 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EB23-D7E2-9D44-A223-F996CBA2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48697" cy="4351338"/>
          </a:xfrm>
        </p:spPr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scp</a:t>
            </a:r>
            <a:r>
              <a:rPr lang="en-US" dirty="0"/>
              <a:t> ./*bam </a:t>
            </a:r>
            <a:r>
              <a:rPr lang="en-US" dirty="0">
                <a:hlinkClick r:id="rId2"/>
              </a:rPr>
              <a:t>uNID@notchpeak.chpc.utah.edu:~/__folder__</a:t>
            </a:r>
            <a:endParaRPr lang="en-US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scp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uNID@notchpeak.chpc.utah.edu:~/__folder__/*bam</a:t>
            </a:r>
            <a:r>
              <a:rPr lang="en-US" dirty="0"/>
              <a:t> ./</a:t>
            </a:r>
          </a:p>
        </p:txBody>
      </p:sp>
    </p:spTree>
    <p:extLst>
      <p:ext uri="{BB962C8B-B14F-4D97-AF65-F5344CB8AC3E}">
        <p14:creationId xmlns:p14="http://schemas.microsoft.com/office/powerpoint/2010/main" val="316043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491C-7100-A44D-A397-074DB44B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2807"/>
            <a:ext cx="10515600" cy="1325563"/>
          </a:xfrm>
        </p:spPr>
        <p:txBody>
          <a:bodyPr/>
          <a:lstStyle/>
          <a:p>
            <a:r>
              <a:rPr lang="en-US" dirty="0"/>
              <a:t>Sequencing and Bioinformatics Files</a:t>
            </a:r>
          </a:p>
        </p:txBody>
      </p:sp>
    </p:spTree>
    <p:extLst>
      <p:ext uri="{BB962C8B-B14F-4D97-AF65-F5344CB8AC3E}">
        <p14:creationId xmlns:p14="http://schemas.microsoft.com/office/powerpoint/2010/main" val="324078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3221-816F-554B-AF36-87171497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11918-CB48-9A43-BAE3-748DBAAF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98" y="1690688"/>
            <a:ext cx="8590003" cy="49929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798292-E656-494C-903C-D4E22674E3EF}"/>
              </a:ext>
            </a:extLst>
          </p:cNvPr>
          <p:cNvSpPr/>
          <p:nvPr/>
        </p:nvSpPr>
        <p:spPr>
          <a:xfrm>
            <a:off x="7231117" y="655282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https://en.wikipedia.org/wiki/RNA-Seq#/media/File:Journal.pcbi.1004393.g002.png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295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2C0F-1AA7-184A-A0B1-54FDA686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2632-B505-1243-B5AE-14F4AA5D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@SRR2075930.2:UMI_NTGCG HS1:450:C5WTEACXX:7:1101:1276:2113 length=50</a:t>
            </a:r>
          </a:p>
          <a:p>
            <a:pPr marL="0" indent="0">
              <a:buNone/>
            </a:pPr>
            <a:r>
              <a:rPr lang="en-US" sz="2000" dirty="0"/>
              <a:t>CTACGTGTGGAGGCTCANGCAGCGCTTCTGGCTGGAACGGGGAA</a:t>
            </a:r>
          </a:p>
          <a:p>
            <a:pPr marL="0" indent="0">
              <a:buNone/>
            </a:pPr>
            <a:r>
              <a:rPr lang="en-US" sz="2000" dirty="0"/>
              <a:t>+</a:t>
            </a:r>
          </a:p>
          <a:p>
            <a:pPr marL="0" indent="0">
              <a:buNone/>
            </a:pPr>
            <a:r>
              <a:rPr lang="en-US" sz="2000" dirty="0"/>
              <a:t>:@&lt;??@?:&gt;??&lt;=??@&gt;#189==?????&gt;?&lt;??&lt;??&gt;??55985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Line 1: read ID (will start with an @)</a:t>
            </a:r>
          </a:p>
          <a:p>
            <a:pPr marL="0" indent="0">
              <a:buNone/>
            </a:pPr>
            <a:r>
              <a:rPr lang="en-US" dirty="0"/>
              <a:t>Line 2: read sequence</a:t>
            </a:r>
          </a:p>
          <a:p>
            <a:pPr marL="0" indent="0">
              <a:buNone/>
            </a:pPr>
            <a:r>
              <a:rPr lang="en-US" dirty="0"/>
              <a:t>Line3: spacer (sometimes will have the the read ID repeated)</a:t>
            </a:r>
          </a:p>
          <a:p>
            <a:pPr marL="0" indent="0">
              <a:buNone/>
            </a:pPr>
            <a:r>
              <a:rPr lang="en-US" dirty="0"/>
              <a:t>Line4: The corresponding PHRED score</a:t>
            </a:r>
          </a:p>
        </p:txBody>
      </p:sp>
    </p:spTree>
    <p:extLst>
      <p:ext uri="{BB962C8B-B14F-4D97-AF65-F5344CB8AC3E}">
        <p14:creationId xmlns:p14="http://schemas.microsoft.com/office/powerpoint/2010/main" val="209357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746-9C07-FD44-9EC4-8696ADA0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BDBF1-AB35-9643-AD4B-9BAA7A4E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6966" cy="4351338"/>
          </a:xfrm>
        </p:spPr>
        <p:txBody>
          <a:bodyPr/>
          <a:lstStyle/>
          <a:p>
            <a:r>
              <a:rPr lang="en-US" dirty="0"/>
              <a:t>Base call confidence score</a:t>
            </a:r>
          </a:p>
          <a:p>
            <a:r>
              <a:rPr lang="en-US" dirty="0"/>
              <a:t>ASCII characters alongside the read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B46A-D5C2-F248-9A73-EB9CD519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166" y="777328"/>
            <a:ext cx="2692400" cy="515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E9202B-2B58-3644-9CC2-10136B6A31DA}"/>
              </a:ext>
            </a:extLst>
          </p:cNvPr>
          <p:cNvSpPr/>
          <p:nvPr/>
        </p:nvSpPr>
        <p:spPr>
          <a:xfrm>
            <a:off x="6947338" y="631588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https://en.wikipedia.org/wiki/Phred_quality_score</a:t>
            </a:r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https://en.wikipedia.org/wiki/Fred_Flintstone#/media/File:Fred_Flintstone.png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158A9-5F47-E642-BC30-006CACE8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967" y="2976563"/>
            <a:ext cx="3900909" cy="36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1AD9-9B1B-324C-AE1D-9F1C817C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inner workings of a FASTQ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B2E9-3ADD-4E4F-B57C-5E8802682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sample.fastq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less -S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DC8DA-D0DB-ED42-B311-8EFDDE1637E3}"/>
              </a:ext>
            </a:extLst>
          </p:cNvPr>
          <p:cNvSpPr txBox="1"/>
          <p:nvPr/>
        </p:nvSpPr>
        <p:spPr>
          <a:xfrm>
            <a:off x="838200" y="3153102"/>
            <a:ext cx="10250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will often get this files </a:t>
            </a:r>
            <a:r>
              <a:rPr lang="en-US" sz="2400" dirty="0" err="1"/>
              <a:t>gzipped</a:t>
            </a:r>
            <a:r>
              <a:rPr lang="en-US" sz="2400" dirty="0"/>
              <a:t>. Some tools will allow for compressed files, others need the files decompressed first, so be sure to check the documentation for file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37708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AD65-CC9C-3F4F-A610-22723CF2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reads for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5A9C6-B0E2-9742-9EB0-409AA9CBF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– we want bases we are confident in</a:t>
            </a:r>
          </a:p>
          <a:p>
            <a:r>
              <a:rPr lang="en-US" dirty="0"/>
              <a:t>Length – are the reads too short? They might be a digested fragment or other noise</a:t>
            </a:r>
          </a:p>
          <a:p>
            <a:r>
              <a:rPr lang="en-US" dirty="0"/>
              <a:t>UMIs – did we use unique molecular identifiers for demultiplexing of reads?</a:t>
            </a:r>
          </a:p>
          <a:p>
            <a:r>
              <a:rPr lang="en-US" dirty="0"/>
              <a:t>Adapters – What are the adaptors used in sequencing prep?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1212</Words>
  <Application>Microsoft Macintosh PowerPoint</Application>
  <PresentationFormat>Widescreen</PresentationFormat>
  <Paragraphs>146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Office Theme</vt:lpstr>
      <vt:lpstr>Rutter Lab Isolation Bootcamp</vt:lpstr>
      <vt:lpstr>Access the slides and files here:   </vt:lpstr>
      <vt:lpstr>scp – secure copying between your computer and the supercomputer</vt:lpstr>
      <vt:lpstr>Sequencing and Bioinformatics Files</vt:lpstr>
      <vt:lpstr>Sequencing basics</vt:lpstr>
      <vt:lpstr>FASTQ</vt:lpstr>
      <vt:lpstr>PHRED</vt:lpstr>
      <vt:lpstr>The inner workings of a FASTQ file</vt:lpstr>
      <vt:lpstr>Pre-processing reads for alignment</vt:lpstr>
      <vt:lpstr>Pre-processing reads for alignment</vt:lpstr>
      <vt:lpstr>Generating a genome index</vt:lpstr>
      <vt:lpstr>FASTA</vt:lpstr>
      <vt:lpstr>Aligning reads to genome index</vt:lpstr>
      <vt:lpstr>BAM/SAM file</vt:lpstr>
      <vt:lpstr>Transcriptome aligned BAM files</vt:lpstr>
      <vt:lpstr>Two-pass alignment </vt:lpstr>
      <vt:lpstr>Quantification straight from transcriptome-alignment of reads</vt:lpstr>
      <vt:lpstr>Visualizing read alignment coverage</vt:lpstr>
      <vt:lpstr>IGV</vt:lpstr>
      <vt:lpstr>Quantifying reads</vt:lpstr>
      <vt:lpstr>Post-processing reads</vt:lpstr>
      <vt:lpstr>PowerPoint Presentation</vt:lpstr>
      <vt:lpstr>The almighty .txt file</vt:lpstr>
      <vt:lpstr>Quality control</vt:lpstr>
      <vt:lpstr>Pipelines – are they right for you?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2020-03-27T20:57:27Z</dcterms:created>
  <dcterms:modified xsi:type="dcterms:W3CDTF">2020-04-06T17:33:10Z</dcterms:modified>
</cp:coreProperties>
</file>